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72" r:id="rId5"/>
    <p:sldId id="259" r:id="rId6"/>
    <p:sldId id="271" r:id="rId7"/>
    <p:sldId id="268" r:id="rId8"/>
    <p:sldId id="260" r:id="rId9"/>
    <p:sldId id="262" r:id="rId10"/>
    <p:sldId id="273" r:id="rId11"/>
    <p:sldId id="263" r:id="rId12"/>
    <p:sldId id="279" r:id="rId13"/>
    <p:sldId id="280" r:id="rId14"/>
    <p:sldId id="261" r:id="rId15"/>
    <p:sldId id="264" r:id="rId16"/>
    <p:sldId id="274" r:id="rId17"/>
    <p:sldId id="278" r:id="rId18"/>
    <p:sldId id="275" r:id="rId19"/>
    <p:sldId id="276" r:id="rId20"/>
    <p:sldId id="277" r:id="rId21"/>
    <p:sldId id="267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349B9-9B8B-4145-9C32-16074105E3E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EDC1A3-141F-4B7D-845C-2B470D1740AD}">
      <dgm:prSet/>
      <dgm:spPr/>
      <dgm:t>
        <a:bodyPr/>
        <a:lstStyle/>
        <a:p>
          <a:r>
            <a:rPr lang="en-IN"/>
            <a:t>Drop down option to view specific model for evaluation</a:t>
          </a:r>
          <a:endParaRPr lang="en-US"/>
        </a:p>
      </dgm:t>
    </dgm:pt>
    <dgm:pt modelId="{C530CCFE-D2EF-47DD-A4CA-2ADFD41735DF}" type="parTrans" cxnId="{B43D28D3-6F63-4FDC-B05D-6A0EE7E6659E}">
      <dgm:prSet/>
      <dgm:spPr/>
      <dgm:t>
        <a:bodyPr/>
        <a:lstStyle/>
        <a:p>
          <a:endParaRPr lang="en-US"/>
        </a:p>
      </dgm:t>
    </dgm:pt>
    <dgm:pt modelId="{FB108B04-8A47-44B0-BEC6-1EF4E0DB8A5E}" type="sibTrans" cxnId="{B43D28D3-6F63-4FDC-B05D-6A0EE7E6659E}">
      <dgm:prSet/>
      <dgm:spPr/>
      <dgm:t>
        <a:bodyPr/>
        <a:lstStyle/>
        <a:p>
          <a:endParaRPr lang="en-US"/>
        </a:p>
      </dgm:t>
    </dgm:pt>
    <dgm:pt modelId="{AA8925AF-552B-4FAB-8FB8-68B9A9DB0DED}">
      <dgm:prSet/>
      <dgm:spPr/>
      <dgm:t>
        <a:bodyPr/>
        <a:lstStyle/>
        <a:p>
          <a:r>
            <a:rPr lang="en-IN"/>
            <a:t>Comparing the performance of different models</a:t>
          </a:r>
          <a:endParaRPr lang="en-US"/>
        </a:p>
      </dgm:t>
    </dgm:pt>
    <dgm:pt modelId="{020B6642-604D-46DE-BE43-1E1E0F946E0A}" type="parTrans" cxnId="{56B043D3-F4C7-413B-B1EC-87EBC674C390}">
      <dgm:prSet/>
      <dgm:spPr/>
      <dgm:t>
        <a:bodyPr/>
        <a:lstStyle/>
        <a:p>
          <a:endParaRPr lang="en-US"/>
        </a:p>
      </dgm:t>
    </dgm:pt>
    <dgm:pt modelId="{2DBDA74A-E28E-4D1D-9A91-5714DBD5480F}" type="sibTrans" cxnId="{56B043D3-F4C7-413B-B1EC-87EBC674C390}">
      <dgm:prSet/>
      <dgm:spPr/>
      <dgm:t>
        <a:bodyPr/>
        <a:lstStyle/>
        <a:p>
          <a:endParaRPr lang="en-US"/>
        </a:p>
      </dgm:t>
    </dgm:pt>
    <dgm:pt modelId="{B252E615-37A1-4983-96B7-DB1227D9D591}">
      <dgm:prSet/>
      <dgm:spPr/>
      <dgm:t>
        <a:bodyPr/>
        <a:lstStyle/>
        <a:p>
          <a:r>
            <a:rPr lang="en-IN"/>
            <a:t>Performing sentiment prediction on user input</a:t>
          </a:r>
          <a:endParaRPr lang="en-US"/>
        </a:p>
      </dgm:t>
    </dgm:pt>
    <dgm:pt modelId="{23984923-B39C-48AE-AD50-41F7DB3E3DEF}" type="parTrans" cxnId="{97DD2DC5-B0C4-42EF-A97E-0EB19E855870}">
      <dgm:prSet/>
      <dgm:spPr/>
      <dgm:t>
        <a:bodyPr/>
        <a:lstStyle/>
        <a:p>
          <a:endParaRPr lang="en-US"/>
        </a:p>
      </dgm:t>
    </dgm:pt>
    <dgm:pt modelId="{4A899954-91DF-4F1F-82CA-C8BB98BE5BA2}" type="sibTrans" cxnId="{97DD2DC5-B0C4-42EF-A97E-0EB19E855870}">
      <dgm:prSet/>
      <dgm:spPr/>
      <dgm:t>
        <a:bodyPr/>
        <a:lstStyle/>
        <a:p>
          <a:endParaRPr lang="en-US"/>
        </a:p>
      </dgm:t>
    </dgm:pt>
    <dgm:pt modelId="{141F5806-3A9B-2344-9263-525EDE2E69F7}" type="pres">
      <dgm:prSet presAssocID="{9E0349B9-9B8B-4145-9C32-16074105E3E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9F7E34-8E6A-094F-B5CE-6AC742BB8C45}" type="pres">
      <dgm:prSet presAssocID="{13EDC1A3-141F-4B7D-845C-2B470D1740AD}" presName="hierRoot1" presStyleCnt="0"/>
      <dgm:spPr/>
    </dgm:pt>
    <dgm:pt modelId="{E96CCAC1-BA42-2143-87F4-C6D809BFBD1B}" type="pres">
      <dgm:prSet presAssocID="{13EDC1A3-141F-4B7D-845C-2B470D1740AD}" presName="composite" presStyleCnt="0"/>
      <dgm:spPr/>
    </dgm:pt>
    <dgm:pt modelId="{C9A5C1B8-4BB9-EF44-82B7-4A2BDB7F4C70}" type="pres">
      <dgm:prSet presAssocID="{13EDC1A3-141F-4B7D-845C-2B470D1740AD}" presName="background" presStyleLbl="node0" presStyleIdx="0" presStyleCnt="3"/>
      <dgm:spPr/>
    </dgm:pt>
    <dgm:pt modelId="{62A62DE8-969A-9F41-B4A3-9F0135D12CBA}" type="pres">
      <dgm:prSet presAssocID="{13EDC1A3-141F-4B7D-845C-2B470D1740AD}" presName="text" presStyleLbl="fgAcc0" presStyleIdx="0" presStyleCnt="3">
        <dgm:presLayoutVars>
          <dgm:chPref val="3"/>
        </dgm:presLayoutVars>
      </dgm:prSet>
      <dgm:spPr/>
    </dgm:pt>
    <dgm:pt modelId="{BBD78185-8D0C-CB4D-A22F-5807BB049255}" type="pres">
      <dgm:prSet presAssocID="{13EDC1A3-141F-4B7D-845C-2B470D1740AD}" presName="hierChild2" presStyleCnt="0"/>
      <dgm:spPr/>
    </dgm:pt>
    <dgm:pt modelId="{8258C731-6047-DF4A-9A1D-8B6CC291DD68}" type="pres">
      <dgm:prSet presAssocID="{AA8925AF-552B-4FAB-8FB8-68B9A9DB0DED}" presName="hierRoot1" presStyleCnt="0"/>
      <dgm:spPr/>
    </dgm:pt>
    <dgm:pt modelId="{FA3CE9F1-B7C6-334D-99B4-EDEF1BB5A66A}" type="pres">
      <dgm:prSet presAssocID="{AA8925AF-552B-4FAB-8FB8-68B9A9DB0DED}" presName="composite" presStyleCnt="0"/>
      <dgm:spPr/>
    </dgm:pt>
    <dgm:pt modelId="{60C3510D-4518-2846-ADE3-8E3656440A8C}" type="pres">
      <dgm:prSet presAssocID="{AA8925AF-552B-4FAB-8FB8-68B9A9DB0DED}" presName="background" presStyleLbl="node0" presStyleIdx="1" presStyleCnt="3"/>
      <dgm:spPr/>
    </dgm:pt>
    <dgm:pt modelId="{B202A08F-2327-AD48-84F6-5FC24A68E19C}" type="pres">
      <dgm:prSet presAssocID="{AA8925AF-552B-4FAB-8FB8-68B9A9DB0DED}" presName="text" presStyleLbl="fgAcc0" presStyleIdx="1" presStyleCnt="3">
        <dgm:presLayoutVars>
          <dgm:chPref val="3"/>
        </dgm:presLayoutVars>
      </dgm:prSet>
      <dgm:spPr/>
    </dgm:pt>
    <dgm:pt modelId="{22BDF9F5-2EA1-BB46-ADCF-8880EC7A9020}" type="pres">
      <dgm:prSet presAssocID="{AA8925AF-552B-4FAB-8FB8-68B9A9DB0DED}" presName="hierChild2" presStyleCnt="0"/>
      <dgm:spPr/>
    </dgm:pt>
    <dgm:pt modelId="{10CA9F6B-EB35-7947-8A50-6C8BEA1E0E94}" type="pres">
      <dgm:prSet presAssocID="{B252E615-37A1-4983-96B7-DB1227D9D591}" presName="hierRoot1" presStyleCnt="0"/>
      <dgm:spPr/>
    </dgm:pt>
    <dgm:pt modelId="{D1069B69-D985-9347-A82D-AF8C72D050F9}" type="pres">
      <dgm:prSet presAssocID="{B252E615-37A1-4983-96B7-DB1227D9D591}" presName="composite" presStyleCnt="0"/>
      <dgm:spPr/>
    </dgm:pt>
    <dgm:pt modelId="{C5E5A799-49B3-0747-924E-2A7722CFC866}" type="pres">
      <dgm:prSet presAssocID="{B252E615-37A1-4983-96B7-DB1227D9D591}" presName="background" presStyleLbl="node0" presStyleIdx="2" presStyleCnt="3"/>
      <dgm:spPr/>
    </dgm:pt>
    <dgm:pt modelId="{C62001B6-59EB-2C42-B24B-2F13D3EF2346}" type="pres">
      <dgm:prSet presAssocID="{B252E615-37A1-4983-96B7-DB1227D9D591}" presName="text" presStyleLbl="fgAcc0" presStyleIdx="2" presStyleCnt="3">
        <dgm:presLayoutVars>
          <dgm:chPref val="3"/>
        </dgm:presLayoutVars>
      </dgm:prSet>
      <dgm:spPr/>
    </dgm:pt>
    <dgm:pt modelId="{9857E5F4-6337-824C-B702-02462B526584}" type="pres">
      <dgm:prSet presAssocID="{B252E615-37A1-4983-96B7-DB1227D9D591}" presName="hierChild2" presStyleCnt="0"/>
      <dgm:spPr/>
    </dgm:pt>
  </dgm:ptLst>
  <dgm:cxnLst>
    <dgm:cxn modelId="{55A9B708-C78F-AD4E-96A7-593A2C9E3490}" type="presOf" srcId="{9E0349B9-9B8B-4145-9C32-16074105E3EE}" destId="{141F5806-3A9B-2344-9263-525EDE2E69F7}" srcOrd="0" destOrd="0" presId="urn:microsoft.com/office/officeart/2005/8/layout/hierarchy1"/>
    <dgm:cxn modelId="{BFB3341E-7523-1B42-9720-EB61B4DE6046}" type="presOf" srcId="{B252E615-37A1-4983-96B7-DB1227D9D591}" destId="{C62001B6-59EB-2C42-B24B-2F13D3EF2346}" srcOrd="0" destOrd="0" presId="urn:microsoft.com/office/officeart/2005/8/layout/hierarchy1"/>
    <dgm:cxn modelId="{CA58E83D-2B45-0E40-A20B-22487ACEFD43}" type="presOf" srcId="{13EDC1A3-141F-4B7D-845C-2B470D1740AD}" destId="{62A62DE8-969A-9F41-B4A3-9F0135D12CBA}" srcOrd="0" destOrd="0" presId="urn:microsoft.com/office/officeart/2005/8/layout/hierarchy1"/>
    <dgm:cxn modelId="{D01F8C5A-7163-9043-92DF-B03C3013C5F1}" type="presOf" srcId="{AA8925AF-552B-4FAB-8FB8-68B9A9DB0DED}" destId="{B202A08F-2327-AD48-84F6-5FC24A68E19C}" srcOrd="0" destOrd="0" presId="urn:microsoft.com/office/officeart/2005/8/layout/hierarchy1"/>
    <dgm:cxn modelId="{97DD2DC5-B0C4-42EF-A97E-0EB19E855870}" srcId="{9E0349B9-9B8B-4145-9C32-16074105E3EE}" destId="{B252E615-37A1-4983-96B7-DB1227D9D591}" srcOrd="2" destOrd="0" parTransId="{23984923-B39C-48AE-AD50-41F7DB3E3DEF}" sibTransId="{4A899954-91DF-4F1F-82CA-C8BB98BE5BA2}"/>
    <dgm:cxn modelId="{B43D28D3-6F63-4FDC-B05D-6A0EE7E6659E}" srcId="{9E0349B9-9B8B-4145-9C32-16074105E3EE}" destId="{13EDC1A3-141F-4B7D-845C-2B470D1740AD}" srcOrd="0" destOrd="0" parTransId="{C530CCFE-D2EF-47DD-A4CA-2ADFD41735DF}" sibTransId="{FB108B04-8A47-44B0-BEC6-1EF4E0DB8A5E}"/>
    <dgm:cxn modelId="{56B043D3-F4C7-413B-B1EC-87EBC674C390}" srcId="{9E0349B9-9B8B-4145-9C32-16074105E3EE}" destId="{AA8925AF-552B-4FAB-8FB8-68B9A9DB0DED}" srcOrd="1" destOrd="0" parTransId="{020B6642-604D-46DE-BE43-1E1E0F946E0A}" sibTransId="{2DBDA74A-E28E-4D1D-9A91-5714DBD5480F}"/>
    <dgm:cxn modelId="{E76E2862-6D0F-024D-BD87-CA3F01933621}" type="presParOf" srcId="{141F5806-3A9B-2344-9263-525EDE2E69F7}" destId="{109F7E34-8E6A-094F-B5CE-6AC742BB8C45}" srcOrd="0" destOrd="0" presId="urn:microsoft.com/office/officeart/2005/8/layout/hierarchy1"/>
    <dgm:cxn modelId="{EEB7FEC2-DE68-AB46-B642-7BFC18E6E22B}" type="presParOf" srcId="{109F7E34-8E6A-094F-B5CE-6AC742BB8C45}" destId="{E96CCAC1-BA42-2143-87F4-C6D809BFBD1B}" srcOrd="0" destOrd="0" presId="urn:microsoft.com/office/officeart/2005/8/layout/hierarchy1"/>
    <dgm:cxn modelId="{C240B7DF-1047-2644-9F61-CACD71DA1868}" type="presParOf" srcId="{E96CCAC1-BA42-2143-87F4-C6D809BFBD1B}" destId="{C9A5C1B8-4BB9-EF44-82B7-4A2BDB7F4C70}" srcOrd="0" destOrd="0" presId="urn:microsoft.com/office/officeart/2005/8/layout/hierarchy1"/>
    <dgm:cxn modelId="{826E030E-0F18-5549-85D0-48EE4592E4B1}" type="presParOf" srcId="{E96CCAC1-BA42-2143-87F4-C6D809BFBD1B}" destId="{62A62DE8-969A-9F41-B4A3-9F0135D12CBA}" srcOrd="1" destOrd="0" presId="urn:microsoft.com/office/officeart/2005/8/layout/hierarchy1"/>
    <dgm:cxn modelId="{A0559C93-4D34-294E-A623-3DA5DEDE645B}" type="presParOf" srcId="{109F7E34-8E6A-094F-B5CE-6AC742BB8C45}" destId="{BBD78185-8D0C-CB4D-A22F-5807BB049255}" srcOrd="1" destOrd="0" presId="urn:microsoft.com/office/officeart/2005/8/layout/hierarchy1"/>
    <dgm:cxn modelId="{D5F474C3-3DE5-324F-AF61-BA1848445353}" type="presParOf" srcId="{141F5806-3A9B-2344-9263-525EDE2E69F7}" destId="{8258C731-6047-DF4A-9A1D-8B6CC291DD68}" srcOrd="1" destOrd="0" presId="urn:microsoft.com/office/officeart/2005/8/layout/hierarchy1"/>
    <dgm:cxn modelId="{FB7D7356-82A7-C14D-877F-444297A8E0FC}" type="presParOf" srcId="{8258C731-6047-DF4A-9A1D-8B6CC291DD68}" destId="{FA3CE9F1-B7C6-334D-99B4-EDEF1BB5A66A}" srcOrd="0" destOrd="0" presId="urn:microsoft.com/office/officeart/2005/8/layout/hierarchy1"/>
    <dgm:cxn modelId="{7366379D-3A54-EC4F-9ECB-423D01DDB463}" type="presParOf" srcId="{FA3CE9F1-B7C6-334D-99B4-EDEF1BB5A66A}" destId="{60C3510D-4518-2846-ADE3-8E3656440A8C}" srcOrd="0" destOrd="0" presId="urn:microsoft.com/office/officeart/2005/8/layout/hierarchy1"/>
    <dgm:cxn modelId="{23A43035-AE0E-894A-B8DE-05E405D2E4A3}" type="presParOf" srcId="{FA3CE9F1-B7C6-334D-99B4-EDEF1BB5A66A}" destId="{B202A08F-2327-AD48-84F6-5FC24A68E19C}" srcOrd="1" destOrd="0" presId="urn:microsoft.com/office/officeart/2005/8/layout/hierarchy1"/>
    <dgm:cxn modelId="{86908A0E-DDBF-D347-93B3-77682C97CF2E}" type="presParOf" srcId="{8258C731-6047-DF4A-9A1D-8B6CC291DD68}" destId="{22BDF9F5-2EA1-BB46-ADCF-8880EC7A9020}" srcOrd="1" destOrd="0" presId="urn:microsoft.com/office/officeart/2005/8/layout/hierarchy1"/>
    <dgm:cxn modelId="{88512CE2-3DE6-C740-B367-36032E782B3F}" type="presParOf" srcId="{141F5806-3A9B-2344-9263-525EDE2E69F7}" destId="{10CA9F6B-EB35-7947-8A50-6C8BEA1E0E94}" srcOrd="2" destOrd="0" presId="urn:microsoft.com/office/officeart/2005/8/layout/hierarchy1"/>
    <dgm:cxn modelId="{BAED5A16-213F-B749-A583-6090C318BF24}" type="presParOf" srcId="{10CA9F6B-EB35-7947-8A50-6C8BEA1E0E94}" destId="{D1069B69-D985-9347-A82D-AF8C72D050F9}" srcOrd="0" destOrd="0" presId="urn:microsoft.com/office/officeart/2005/8/layout/hierarchy1"/>
    <dgm:cxn modelId="{8315F0EC-75A5-A440-8290-0E4C22120AED}" type="presParOf" srcId="{D1069B69-D985-9347-A82D-AF8C72D050F9}" destId="{C5E5A799-49B3-0747-924E-2A7722CFC866}" srcOrd="0" destOrd="0" presId="urn:microsoft.com/office/officeart/2005/8/layout/hierarchy1"/>
    <dgm:cxn modelId="{BE5BAAE9-8B19-1046-A206-5D0D12DB6FC6}" type="presParOf" srcId="{D1069B69-D985-9347-A82D-AF8C72D050F9}" destId="{C62001B6-59EB-2C42-B24B-2F13D3EF2346}" srcOrd="1" destOrd="0" presId="urn:microsoft.com/office/officeart/2005/8/layout/hierarchy1"/>
    <dgm:cxn modelId="{599B0407-3CCE-D942-AE4B-6A734F50865F}" type="presParOf" srcId="{10CA9F6B-EB35-7947-8A50-6C8BEA1E0E94}" destId="{9857E5F4-6337-824C-B702-02462B52658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5C1B8-4BB9-EF44-82B7-4A2BDB7F4C70}">
      <dsp:nvSpPr>
        <dsp:cNvPr id="0" name=""/>
        <dsp:cNvSpPr/>
      </dsp:nvSpPr>
      <dsp:spPr>
        <a:xfrm>
          <a:off x="0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62DE8-969A-9F41-B4A3-9F0135D12CBA}">
      <dsp:nvSpPr>
        <dsp:cNvPr id="0" name=""/>
        <dsp:cNvSpPr/>
      </dsp:nvSpPr>
      <dsp:spPr>
        <a:xfrm>
          <a:off x="34112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Drop down option to view specific model for evaluation</a:t>
          </a:r>
          <a:endParaRPr lang="en-US" sz="3700" kern="1200"/>
        </a:p>
      </dsp:txBody>
      <dsp:txXfrm>
        <a:off x="398219" y="983848"/>
        <a:ext cx="2955890" cy="1835307"/>
      </dsp:txXfrm>
    </dsp:sp>
    <dsp:sp modelId="{60C3510D-4518-2846-ADE3-8E3656440A8C}">
      <dsp:nvSpPr>
        <dsp:cNvPr id="0" name=""/>
        <dsp:cNvSpPr/>
      </dsp:nvSpPr>
      <dsp:spPr>
        <a:xfrm>
          <a:off x="375232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2A08F-2327-AD48-84F6-5FC24A68E19C}">
      <dsp:nvSpPr>
        <dsp:cNvPr id="0" name=""/>
        <dsp:cNvSpPr/>
      </dsp:nvSpPr>
      <dsp:spPr>
        <a:xfrm>
          <a:off x="409345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Comparing the performance of different models</a:t>
          </a:r>
          <a:endParaRPr lang="en-US" sz="3700" kern="1200"/>
        </a:p>
      </dsp:txBody>
      <dsp:txXfrm>
        <a:off x="4150549" y="983848"/>
        <a:ext cx="2955890" cy="1835307"/>
      </dsp:txXfrm>
    </dsp:sp>
    <dsp:sp modelId="{C5E5A799-49B3-0747-924E-2A7722CFC866}">
      <dsp:nvSpPr>
        <dsp:cNvPr id="0" name=""/>
        <dsp:cNvSpPr/>
      </dsp:nvSpPr>
      <dsp:spPr>
        <a:xfrm>
          <a:off x="7504659" y="602684"/>
          <a:ext cx="3070088" cy="1949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001B6-59EB-2C42-B24B-2F13D3EF2346}">
      <dsp:nvSpPr>
        <dsp:cNvPr id="0" name=""/>
        <dsp:cNvSpPr/>
      </dsp:nvSpPr>
      <dsp:spPr>
        <a:xfrm>
          <a:off x="7845780" y="926749"/>
          <a:ext cx="3070088" cy="1949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Performing sentiment prediction on user input</a:t>
          </a:r>
          <a:endParaRPr lang="en-US" sz="3700" kern="1200"/>
        </a:p>
      </dsp:txBody>
      <dsp:txXfrm>
        <a:off x="7902879" y="983848"/>
        <a:ext cx="2955890" cy="183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23:29:13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3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9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2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8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6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5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3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4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3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9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mazon.com/dp/B00L2KBB8C/ref=pd_sim_hxwPM2_sspa_dk_detail_p3_sp_d5?psc=1&amp;pf_rd_p=edeb0a3c-9e06-48d9-b1e4-e035133e7101&amp;pf_rd_r=2KPA0W9YJPAEEPSAJ21K&amp;sp_csd=d2lkZ2V0TmFtZT1zcF9kZXRhaWxfdGhlbWF0aWM/ref=pd_sim_hxwPM2_sspa_dk_detail_p3_sp_d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1A0A8-C900-0EB0-AFFD-C85157239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i="0" u="none" strike="noStrike" dirty="0">
                <a:effectLst/>
                <a:latin typeface="-webkit-standard"/>
              </a:rPr>
              <a:t>Sentiment Analysis </a:t>
            </a:r>
            <a:r>
              <a:rPr lang="en-IN" sz="4400" dirty="0">
                <a:latin typeface="-webkit-standard"/>
              </a:rPr>
              <a:t>on</a:t>
            </a:r>
            <a:r>
              <a:rPr lang="en-IN" sz="4400" b="0" i="0" u="none" strike="noStrike" dirty="0">
                <a:effectLst/>
                <a:latin typeface="-webkit-standard"/>
              </a:rPr>
              <a:t> Product Reviews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452E6-208F-33CE-A490-772F4EE0C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Presentation by Sneha Agrawal</a:t>
            </a:r>
          </a:p>
          <a:p>
            <a:pPr algn="ctr">
              <a:lnSpc>
                <a:spcPct val="100000"/>
              </a:lnSpc>
            </a:pPr>
            <a:r>
              <a:rPr lang="en-US" sz="2400" dirty="0"/>
              <a:t>MET CS 688</a:t>
            </a:r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FCBF4DE6-DF25-BC7A-7C7E-09EAB4DE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06" r="-2" b="23145"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77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AC70-05CD-B8D7-319C-625E087A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874964" cy="17140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RESAMPLED DATA CSV PREVIEW: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0DCFF"/>
          </a:solidFill>
          <a:ln w="38100" cap="rnd">
            <a:solidFill>
              <a:srgbClr val="20DC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C97C1-CE7D-1168-4E0D-257E485A1A61}"/>
              </a:ext>
            </a:extLst>
          </p:cNvPr>
          <p:cNvSpPr txBox="1"/>
          <p:nvPr/>
        </p:nvSpPr>
        <p:spPr>
          <a:xfrm>
            <a:off x="8129016" y="2803470"/>
            <a:ext cx="3432048" cy="341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FEATURES: </a:t>
            </a:r>
            <a:r>
              <a:rPr lang="en-US" sz="3200" dirty="0">
                <a:effectLst/>
              </a:rPr>
              <a:t>TRANSLATED_TEXT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LABELS: </a:t>
            </a:r>
            <a:r>
              <a:rPr lang="en-US" sz="3200" dirty="0">
                <a:effectLst/>
              </a:rPr>
              <a:t>SENTIMENT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67ADED-BF53-3544-BDFB-33DF5B139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93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9638-1CA3-F6B2-298A-77870CBB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85DF9-3B37-EF26-1A74-4543DDCE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325"/>
            <a:ext cx="10515600" cy="4251960"/>
          </a:xfrm>
        </p:spPr>
        <p:txBody>
          <a:bodyPr>
            <a:noAutofit/>
          </a:bodyPr>
          <a:lstStyle/>
          <a:p>
            <a:r>
              <a:rPr lang="en-IN" sz="3400" dirty="0"/>
              <a:t>The data is split into training and test sets using the </a:t>
            </a:r>
            <a:r>
              <a:rPr lang="en-IN" sz="3400" dirty="0" err="1"/>
              <a:t>train_test_split</a:t>
            </a:r>
            <a:r>
              <a:rPr lang="en-IN" sz="3400" dirty="0"/>
              <a:t> function from scikit-learn.</a:t>
            </a:r>
          </a:p>
          <a:p>
            <a:r>
              <a:rPr lang="en-IN" sz="3400" dirty="0"/>
              <a:t>The training set contains 80% of the data, while the test set contains the remaining 20%.</a:t>
            </a:r>
          </a:p>
          <a:p>
            <a:r>
              <a:rPr lang="en-IN" sz="3400" dirty="0"/>
              <a:t>The split is stratified based on the 'SENTIMENT' column, ensuring that the class distributions in the train and test sets are approximately the same as the input data</a:t>
            </a:r>
            <a:r>
              <a:rPr lang="en-US" sz="3400" dirty="0"/>
              <a:t>.</a:t>
            </a:r>
          </a:p>
          <a:p>
            <a:r>
              <a:rPr lang="en-US" sz="3400" dirty="0"/>
              <a:t>Cross Validation is used on training set to train the model (5- k folds). </a:t>
            </a:r>
          </a:p>
          <a:p>
            <a:r>
              <a:rPr lang="en-US" sz="3400" dirty="0"/>
              <a:t>Cross Validation is used on testing set to test and evaluate final results.</a:t>
            </a:r>
          </a:p>
        </p:txBody>
      </p:sp>
    </p:spTree>
    <p:extLst>
      <p:ext uri="{BB962C8B-B14F-4D97-AF65-F5344CB8AC3E}">
        <p14:creationId xmlns:p14="http://schemas.microsoft.com/office/powerpoint/2010/main" val="408953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6D62-D462-3EF3-095F-EF46E7C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– IDF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5A23-DC6C-F4F5-E326-E5CE92AB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TF-IDF (Term Frequency-Inverse Document Frequency) is a statistical measure used to evaluate the importance of a word in a document within a collection of documents.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is calculated by multiplying two metrics: </a:t>
            </a:r>
          </a:p>
          <a:p>
            <a:pPr marL="0" indent="0">
              <a:buNone/>
            </a:pPr>
            <a:r>
              <a:rPr lang="en-IN" dirty="0"/>
              <a:t>Term Frequency (TF): The frequency of a word in a document.</a:t>
            </a:r>
          </a:p>
          <a:p>
            <a:pPr marL="0" indent="0">
              <a:buNone/>
            </a:pPr>
            <a:r>
              <a:rPr lang="en-IN" dirty="0"/>
              <a:t>Inverse Document Frequency (IDF): The inverse of the document frequency of a word across the corpus.</a:t>
            </a:r>
          </a:p>
          <a:p>
            <a:r>
              <a:rPr lang="en-IN" dirty="0"/>
              <a:t>TF-IDF assigns higher weights to words that are more important and less frequent across the corpus.</a:t>
            </a:r>
          </a:p>
          <a:p>
            <a:r>
              <a:rPr lang="en-IN" dirty="0"/>
              <a:t>In the project, TF-IDF vectorization is applied to the training data to convert the text into numerical features suitable for machine learning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8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8090-0A41-9776-55DF-D4CD4568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TOKEIZERS FOR BERT AND </a:t>
            </a:r>
            <a:r>
              <a:rPr lang="en-US" dirty="0" err="1"/>
              <a:t>RoBERTa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C2D9-4BB6-1CEC-F092-DE164EBFC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09" y="1964724"/>
            <a:ext cx="11551510" cy="461464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Tokenization is the process of splitting text into smaller units called tokens, such as words or </a:t>
            </a:r>
            <a:r>
              <a:rPr lang="en-IN" sz="2000" dirty="0" err="1"/>
              <a:t>subwords</a:t>
            </a:r>
            <a:r>
              <a:rPr lang="en-IN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BERT (Bidirectional Encoder Representations from Transformers) and </a:t>
            </a:r>
            <a:r>
              <a:rPr lang="en-IN" sz="2000" dirty="0" err="1"/>
              <a:t>RoBERTa</a:t>
            </a:r>
            <a:r>
              <a:rPr lang="en-IN" sz="2000" dirty="0"/>
              <a:t> (Robustly Optimized BERT Pretraining Approach) are pre-trained language models that require specific tokenization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BERT Tokenizer: uses a </a:t>
            </a:r>
            <a:r>
              <a:rPr lang="en-IN" sz="2000" dirty="0" err="1"/>
              <a:t>WordPiece</a:t>
            </a:r>
            <a:r>
              <a:rPr lang="en-IN" sz="2000" dirty="0"/>
              <a:t> tokenizer, which splits words into </a:t>
            </a:r>
            <a:r>
              <a:rPr lang="en-IN" sz="2000" dirty="0" err="1"/>
              <a:t>subword</a:t>
            </a:r>
            <a:r>
              <a:rPr lang="en-IN" sz="2000" dirty="0"/>
              <a:t> units based on a pre-defined vocabulary.</a:t>
            </a:r>
          </a:p>
          <a:p>
            <a:pPr marL="0" indent="0">
              <a:buNone/>
            </a:pPr>
            <a:r>
              <a:rPr lang="en-IN" sz="2000" dirty="0"/>
              <a:t>It adds special tokens like [CLS] (classification token) and [SEP] (separator token) to the input sequence.</a:t>
            </a:r>
          </a:p>
          <a:p>
            <a:pPr marL="0" indent="0">
              <a:buNone/>
            </a:pPr>
            <a:r>
              <a:rPr lang="en-IN" sz="2000" dirty="0"/>
              <a:t>The tokenizer converts the input text into a sequence of token IDs that can be fed into the BERT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 err="1"/>
              <a:t>RoBERTa</a:t>
            </a:r>
            <a:r>
              <a:rPr lang="en-IN" sz="2000" dirty="0"/>
              <a:t> Tokenizer: uses a byte-level BPE (Byte-Pair Encoding) tokenizer, which operates at the byte level instead of the character level.</a:t>
            </a:r>
          </a:p>
          <a:p>
            <a:pPr marL="0" indent="0">
              <a:buNone/>
            </a:pPr>
            <a:r>
              <a:rPr lang="en-IN" sz="2000" dirty="0"/>
              <a:t>It is based on the GPT-2 tokenizer and has a vocabulary size of around 50,000 tokens.</a:t>
            </a:r>
          </a:p>
          <a:p>
            <a:pPr marL="0" indent="0">
              <a:buNone/>
            </a:pPr>
            <a:r>
              <a:rPr lang="en-IN" sz="2000" dirty="0"/>
              <a:t>Similar to BERT, the </a:t>
            </a:r>
            <a:r>
              <a:rPr lang="en-IN" sz="2000" dirty="0" err="1"/>
              <a:t>RoBERTa</a:t>
            </a:r>
            <a:r>
              <a:rPr lang="en-IN" sz="2000" dirty="0"/>
              <a:t> tokenizer adds special tokens and converts the input text into token IDs.</a:t>
            </a:r>
          </a:p>
          <a:p>
            <a:r>
              <a:rPr lang="en-IN" sz="2000" dirty="0"/>
              <a:t>In the project, the BERT and </a:t>
            </a:r>
            <a:r>
              <a:rPr lang="en-IN" sz="2000" dirty="0" err="1"/>
              <a:t>RoBERTa</a:t>
            </a:r>
            <a:r>
              <a:rPr lang="en-IN" sz="2000" dirty="0"/>
              <a:t> tokenizers are used to </a:t>
            </a:r>
            <a:r>
              <a:rPr lang="en-IN" sz="2000" dirty="0" err="1"/>
              <a:t>preprocess</a:t>
            </a:r>
            <a:r>
              <a:rPr lang="en-IN" sz="2000" dirty="0"/>
              <a:t> the input text before feeding it into the respective models for sentiment analysis.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316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8DD4-CB4D-DDEC-AC97-A68A8122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CC4-F8F4-BDC3-DE2C-F282DA69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Logistic Regression</a:t>
            </a:r>
          </a:p>
          <a:p>
            <a:r>
              <a:rPr lang="en-US" sz="4000" dirty="0"/>
              <a:t>Naïve Bayes</a:t>
            </a:r>
          </a:p>
          <a:p>
            <a:r>
              <a:rPr lang="en-US" sz="4000" dirty="0"/>
              <a:t>Support Vector Machine (SVM)</a:t>
            </a:r>
          </a:p>
          <a:p>
            <a:r>
              <a:rPr lang="en-US" sz="4000" dirty="0"/>
              <a:t>BERT</a:t>
            </a:r>
          </a:p>
          <a:p>
            <a:r>
              <a:rPr lang="en-US" sz="4000" dirty="0" err="1"/>
              <a:t>RoBERTa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ED4B0-DE9B-EEDD-E4A2-2C358963AB5D}"/>
              </a:ext>
            </a:extLst>
          </p:cNvPr>
          <p:cNvSpPr txBox="1"/>
          <p:nvPr/>
        </p:nvSpPr>
        <p:spPr>
          <a:xfrm>
            <a:off x="1028701" y="5908100"/>
            <a:ext cx="5667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Results are displayed through </a:t>
            </a:r>
            <a:r>
              <a:rPr lang="en-US" sz="3200" b="1" dirty="0" err="1"/>
              <a:t>Streamlit</a:t>
            </a:r>
            <a:r>
              <a:rPr lang="en-US" sz="3200" b="1" dirty="0"/>
              <a:t> (User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87666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1CD8A-E0B5-D59A-229B-27C7A70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USER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13E285-7727-50F4-6BD3-69A335CB2E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77151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59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B4B30-FAA7-B62B-8ADC-9E25CD86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MODEL EVALUTION PAGE PREVIEW: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CF54E-3546-BF38-1B6E-C8C9F32565E8}"/>
              </a:ext>
            </a:extLst>
          </p:cNvPr>
          <p:cNvSpPr txBox="1"/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b="1" dirty="0"/>
              <a:t>MAY CHOOSE INDIVIDUAL MODEL ANALYSIS, COMPARISION, BEST MODEL, OR LIVE PREDICTION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E0A8"/>
          </a:solidFill>
          <a:ln w="38100" cap="rnd">
            <a:solidFill>
              <a:srgbClr val="FFE0A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A86FA1-3382-4BE1-5BFA-83045D0A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2" y="781816"/>
            <a:ext cx="8003742" cy="50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5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BCF04-939C-B18B-0A01-705579EB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INDIVIDUAL MODEL PREVIEW BY RoBERTa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CB99"/>
          </a:solidFill>
          <a:ln w="38100" cap="rnd">
            <a:solidFill>
              <a:srgbClr val="FFCB9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2AAEAC-D0E2-6D82-E906-405A2EE1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13" y="1470470"/>
            <a:ext cx="7930599" cy="49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2A21578-C0E9-6DFB-7689-6490A823F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5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901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4DC8AA-270E-AED0-2D75-1477B290D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910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32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B511-39D0-1023-E0BD-223C54A4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INTROCUDTION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3E3-6B43-C206-13C1-5576F287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256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Scraping Amazon product reviews through URL of any product.</a:t>
            </a:r>
          </a:p>
          <a:p>
            <a:r>
              <a:rPr lang="en-IN" sz="4800" dirty="0"/>
              <a:t> Libraries used: requests and </a:t>
            </a:r>
            <a:r>
              <a:rPr lang="en-IN" sz="4800" dirty="0" err="1"/>
              <a:t>BeautifulSoup</a:t>
            </a:r>
            <a:r>
              <a:rPr lang="en-IN" sz="4800" dirty="0"/>
              <a:t>.</a:t>
            </a:r>
          </a:p>
          <a:p>
            <a:r>
              <a:rPr lang="en-IN" sz="4800" dirty="0"/>
              <a:t>Sentiment analysis using BERT and machine learning models.</a:t>
            </a:r>
          </a:p>
          <a:p>
            <a:r>
              <a:rPr lang="en-IN" sz="4800" dirty="0"/>
              <a:t>User-friendly interface for data extraction, model evaluation and prediction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414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103DF-AFA2-F4AE-9F17-C8552DBA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LIVE SENTIMENT ANALYSIS ON UI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E0A8"/>
          </a:solidFill>
          <a:ln w="38100" cap="rnd">
            <a:solidFill>
              <a:srgbClr val="FFE0A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CA8899-1713-F41F-DB78-9C73EA55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5" t="14760" r="18056" b="3193"/>
          <a:stretch/>
        </p:blipFill>
        <p:spPr>
          <a:xfrm>
            <a:off x="4224981" y="540064"/>
            <a:ext cx="7441972" cy="58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9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ACAC-F7F2-F2D1-EF9A-49B66148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B7E2-17B4-F0C4-89A6-704703905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800" b="1" dirty="0"/>
              <a:t>Dataset limitations to 1000.</a:t>
            </a:r>
          </a:p>
          <a:p>
            <a:r>
              <a:rPr lang="en-IN" sz="4800" b="1" dirty="0"/>
              <a:t>Sentiment Analysis Approach: leverages the predicted probabilities and ratings.</a:t>
            </a:r>
          </a:p>
          <a:p>
            <a:r>
              <a:rPr lang="en-IN" sz="4800" b="1" dirty="0"/>
              <a:t>Implement other models which may perform better.</a:t>
            </a:r>
          </a:p>
          <a:p>
            <a:endParaRPr lang="en-IN" dirty="0">
              <a:solidFill>
                <a:srgbClr val="BCBEC4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2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B1E-7484-2389-67BF-C83D4807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92108-324B-440F-5128-0FD0EA28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800" b="1" dirty="0"/>
              <a:t>Expand Dataset</a:t>
            </a:r>
          </a:p>
          <a:p>
            <a:r>
              <a:rPr lang="en-US" sz="4800" b="1" dirty="0"/>
              <a:t>Implement </a:t>
            </a:r>
            <a:r>
              <a:rPr lang="en-IN" sz="4800" b="1" dirty="0"/>
              <a:t>Cross-Category Analysis</a:t>
            </a:r>
          </a:p>
          <a:p>
            <a:r>
              <a:rPr lang="en-US" sz="4800" b="1" dirty="0"/>
              <a:t>Implement a more </a:t>
            </a:r>
            <a:r>
              <a:rPr lang="en-IN" sz="4800" b="1" dirty="0"/>
              <a:t>advanced Sentiment Analysis Techniques.</a:t>
            </a:r>
          </a:p>
          <a:p>
            <a:r>
              <a:rPr lang="en-IN" sz="4800" b="1" dirty="0"/>
              <a:t>Implement a real-time Sentiment Analysis</a:t>
            </a:r>
          </a:p>
          <a:p>
            <a:endParaRPr lang="en-IN" dirty="0">
              <a:solidFill>
                <a:srgbClr val="BCBEC4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EC4F1-6D29-33D0-6B98-C88F8EB6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02D25D5-3422-4385-C8FA-A49B58399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232" y="2633472"/>
            <a:ext cx="390448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A635-A520-8408-1227-02D6FDA8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A431-B6FB-7E1A-7C75-1A214799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915"/>
            <a:ext cx="10515600" cy="4251960"/>
          </a:xfrm>
        </p:spPr>
        <p:txBody>
          <a:bodyPr>
            <a:noAutofit/>
          </a:bodyPr>
          <a:lstStyle/>
          <a:p>
            <a:r>
              <a:rPr lang="en-IN" sz="4400" dirty="0" err="1"/>
              <a:t>WebScrape.py</a:t>
            </a:r>
            <a:r>
              <a:rPr lang="en-IN" sz="4400" dirty="0"/>
              <a:t>: Scraping reviews, </a:t>
            </a:r>
            <a:r>
              <a:rPr lang="en-IN" sz="4400" dirty="0" err="1"/>
              <a:t>preprocessing</a:t>
            </a:r>
            <a:r>
              <a:rPr lang="en-IN" sz="4400" dirty="0"/>
              <a:t> data, and sentiment analysis with BERT </a:t>
            </a:r>
          </a:p>
          <a:p>
            <a:r>
              <a:rPr lang="en-IN" sz="4400" dirty="0" err="1"/>
              <a:t>train_model.py</a:t>
            </a:r>
            <a:r>
              <a:rPr lang="en-IN" sz="4400" dirty="0"/>
              <a:t>: Training and saving various machine learning models.</a:t>
            </a:r>
          </a:p>
          <a:p>
            <a:r>
              <a:rPr lang="en-IN" sz="4400" dirty="0" err="1"/>
              <a:t>streamlit_app.py</a:t>
            </a:r>
            <a:r>
              <a:rPr lang="en-IN" sz="4400" dirty="0"/>
              <a:t>: User interface for model evaluation and sentiment prediction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330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1CE5-0833-2EED-23A9-8DE37C71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PRODUCT REVIEWS SCRAPER PREVIEW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F9500"/>
          </a:solidFill>
          <a:ln w="38100" cap="rnd">
            <a:solidFill>
              <a:srgbClr val="FF95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15B50-E5A1-8CDA-E309-CEDC59467FF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Product URL used in this presentation: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hlinkClick r:id="rId2"/>
              </a:rPr>
              <a:t>https://www.amazon.com/dp/B00L2KBB8C/ref=pd_sim_hxwPM2_sspa_dk_detail_p3_sp_d5?psc=1&amp;pf_rd_p=edeb0a3c-9e06-48d9-b1e4-e035133e7101&amp;pf_rd_r=2KPA0W9YJPAEEPSAJ21K&amp;sp_csd=d2lkZ2V0TmFtZT1zcF9kZXRhaWxfdGhlbWF0aWM/ref=pd_sim_hxwPM2_sspa_dk_detail_p3_sp_d5</a:t>
            </a:r>
            <a:endParaRPr lang="en-US" b="1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Last page: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/>
              <a:t>Allows user to download original dataset and resampled dataset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45668E-0F9A-0F86-F829-702F28967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5" r="28716"/>
          <a:stretch/>
        </p:blipFill>
        <p:spPr>
          <a:xfrm>
            <a:off x="4883670" y="10"/>
            <a:ext cx="730680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473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19DD-B7B4-550C-9DF0-6A739078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D784-3654-F9CA-E859-A041C263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935"/>
            <a:ext cx="10515600" cy="4580897"/>
          </a:xfrm>
        </p:spPr>
        <p:txBody>
          <a:bodyPr>
            <a:normAutofit fontScale="77500" lnSpcReduction="20000"/>
          </a:bodyPr>
          <a:lstStyle/>
          <a:p>
            <a:r>
              <a:rPr lang="en-IN" sz="4800" dirty="0"/>
              <a:t>Handling missing values</a:t>
            </a:r>
          </a:p>
          <a:p>
            <a:r>
              <a:rPr lang="en-IN" sz="4800" dirty="0"/>
              <a:t>Translating reviews to English</a:t>
            </a:r>
          </a:p>
          <a:p>
            <a:r>
              <a:rPr lang="en-IN" sz="4800" dirty="0"/>
              <a:t>Cleaning and formatting the data</a:t>
            </a:r>
          </a:p>
          <a:p>
            <a:r>
              <a:rPr lang="en-IN" sz="4800" dirty="0"/>
              <a:t>Sentiment analysis using pre-trained Bert model which will later be fine- tuned.</a:t>
            </a:r>
          </a:p>
          <a:p>
            <a:r>
              <a:rPr lang="en-IN" sz="4800" dirty="0"/>
              <a:t>Oversampling to solve issue of imbalance </a:t>
            </a:r>
            <a:r>
              <a:rPr lang="en-IN" sz="4800" dirty="0" err="1"/>
              <a:t>classs</a:t>
            </a:r>
            <a:r>
              <a:rPr lang="en-IN" sz="4800" dirty="0"/>
              <a:t>. </a:t>
            </a:r>
          </a:p>
          <a:p>
            <a:pPr marL="457200" lvl="1" indent="0">
              <a:buNone/>
            </a:pPr>
            <a:r>
              <a:rPr lang="en-IN" sz="4400" dirty="0"/>
              <a:t>Library used: SMOTE from </a:t>
            </a:r>
            <a:r>
              <a:rPr lang="en-IN" sz="4400" dirty="0" err="1"/>
              <a:t>imblearn.over_sampling</a:t>
            </a:r>
            <a:r>
              <a:rPr lang="en-IN" sz="4400" dirty="0"/>
              <a:t> </a:t>
            </a:r>
          </a:p>
          <a:p>
            <a:r>
              <a:rPr lang="en-IN" sz="4800" dirty="0"/>
              <a:t>Scraped data is saved as </a:t>
            </a:r>
            <a:r>
              <a:rPr lang="en-IN" sz="4800" dirty="0" err="1"/>
              <a:t>resampled_data.csv</a:t>
            </a:r>
            <a:r>
              <a:rPr lang="en-IN" sz="4800" dirty="0"/>
              <a:t>.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79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10062BD0-186B-6FD3-633B-1A9C9A237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6" r="1" b="3317"/>
          <a:stretch/>
        </p:blipFill>
        <p:spPr>
          <a:xfrm>
            <a:off x="-877007" y="-171445"/>
            <a:ext cx="13696922" cy="756712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849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FE890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58A633-2905-9F1F-5469-C6520F5E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RATING DISTRIBUTION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E890E"/>
          </a:solidFill>
          <a:ln w="38100" cap="rnd">
            <a:solidFill>
              <a:srgbClr val="FE890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29AC7ECC-F7FD-CF9C-6B41-9560C6133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7" r="-3" b="13931"/>
          <a:stretch/>
        </p:blipFill>
        <p:spPr>
          <a:xfrm>
            <a:off x="643467" y="1474184"/>
            <a:ext cx="5448327" cy="38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39DE6-6CCA-68FB-8C25-48D0ECB8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SENTIMENT ANALYSIS APPROACH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0FD"/>
          </a:solidFill>
          <a:ln w="38100" cap="rnd">
            <a:solidFill>
              <a:srgbClr val="27E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5261124-D8F1-159A-1502-113DA5E23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t="15098" r="48591" b="32484"/>
          <a:stretch/>
        </p:blipFill>
        <p:spPr>
          <a:xfrm>
            <a:off x="267353" y="2350502"/>
            <a:ext cx="5792549" cy="41627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256AB6-76C5-2502-973D-EEBC0D64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0" t="21470" r="40747" b="42353"/>
          <a:stretch/>
        </p:blipFill>
        <p:spPr>
          <a:xfrm>
            <a:off x="6192711" y="3211272"/>
            <a:ext cx="5806616" cy="2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4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986942-C296-4809-BCD3-B7D3C6341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CF305-143E-C103-331C-E09F9A9A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7" y="461918"/>
            <a:ext cx="559593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/>
              <a:t>OVERSAMPLING</a:t>
            </a:r>
          </a:p>
        </p:txBody>
      </p:sp>
      <p:pic>
        <p:nvPicPr>
          <p:cNvPr id="5" name="Picture 4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25DD7CDF-7CCD-5ACF-ACD2-160CFCCB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94" y="283232"/>
            <a:ext cx="6191249" cy="3714749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521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A0808"/>
          </a:solidFill>
          <a:ln w="38100" cap="rnd">
            <a:solidFill>
              <a:srgbClr val="FA080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hart of different colors&#10;&#10;Description automatically generated">
            <a:extLst>
              <a:ext uri="{FF2B5EF4-FFF2-40B4-BE49-F238E27FC236}">
                <a16:creationId xmlns:a16="http://schemas.microsoft.com/office/drawing/2014/main" id="{A353FF89-B644-119F-3708-1E42217C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97" y="3674250"/>
            <a:ext cx="4633341" cy="27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82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813</Words>
  <Application>Microsoft Macintosh PowerPoint</Application>
  <PresentationFormat>Widescreen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-webkit-standard</vt:lpstr>
      <vt:lpstr>Arial</vt:lpstr>
      <vt:lpstr>Modern Love</vt:lpstr>
      <vt:lpstr>The Hand</vt:lpstr>
      <vt:lpstr>SketchyVTI</vt:lpstr>
      <vt:lpstr>Sentiment Analysis on Product Reviews</vt:lpstr>
      <vt:lpstr>INTROCUDTION</vt:lpstr>
      <vt:lpstr>PROJECT ARCHITECTURE</vt:lpstr>
      <vt:lpstr>PRODUCT REVIEWS SCRAPER PREVIEW</vt:lpstr>
      <vt:lpstr>DATA PRE-PROCESSING</vt:lpstr>
      <vt:lpstr>PowerPoint Presentation</vt:lpstr>
      <vt:lpstr>RATING DISTRIBUTION</vt:lpstr>
      <vt:lpstr>SENTIMENT ANALYSIS APPROACH</vt:lpstr>
      <vt:lpstr>OVERSAMPLING</vt:lpstr>
      <vt:lpstr>RESAMPLED DATA CSV PREVIEW:</vt:lpstr>
      <vt:lpstr>DATA SPLIT</vt:lpstr>
      <vt:lpstr>TF – IDF VECTORIZATION</vt:lpstr>
      <vt:lpstr>TOKEIZERS FOR BERT AND RoBERTa</vt:lpstr>
      <vt:lpstr>MODELS</vt:lpstr>
      <vt:lpstr>USER INTERFACE</vt:lpstr>
      <vt:lpstr>MODEL EVALUTION PAGE PREVIEW:</vt:lpstr>
      <vt:lpstr>INDIVIDUAL MODEL PREVIEW BY RoBERTa</vt:lpstr>
      <vt:lpstr>PowerPoint Presentation</vt:lpstr>
      <vt:lpstr>PowerPoint Presentation</vt:lpstr>
      <vt:lpstr>LIVE SENTIMENT ANALYSIS ON UI</vt:lpstr>
      <vt:lpstr>LIMITATIONS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Product Reviews</dc:title>
  <dc:creator>Agrawal, Sneha</dc:creator>
  <cp:lastModifiedBy>Agrawal, Sneha</cp:lastModifiedBy>
  <cp:revision>2</cp:revision>
  <dcterms:created xsi:type="dcterms:W3CDTF">2024-04-29T21:09:22Z</dcterms:created>
  <dcterms:modified xsi:type="dcterms:W3CDTF">2024-04-30T01:13:38Z</dcterms:modified>
</cp:coreProperties>
</file>